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35" r:id="rId2"/>
    <p:sldId id="333" r:id="rId3"/>
    <p:sldId id="328" r:id="rId4"/>
    <p:sldId id="330" r:id="rId5"/>
    <p:sldId id="334" r:id="rId6"/>
    <p:sldId id="331" r:id="rId7"/>
    <p:sldId id="332" r:id="rId8"/>
    <p:sldId id="288" r:id="rId9"/>
    <p:sldId id="301" r:id="rId10"/>
    <p:sldId id="302" r:id="rId11"/>
    <p:sldId id="289" r:id="rId12"/>
    <p:sldId id="290" r:id="rId13"/>
    <p:sldId id="303" r:id="rId14"/>
    <p:sldId id="304" r:id="rId15"/>
    <p:sldId id="292" r:id="rId16"/>
    <p:sldId id="293" r:id="rId17"/>
    <p:sldId id="305" r:id="rId18"/>
    <p:sldId id="306" r:id="rId19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FFFFFF"/>
    <a:srgbClr val="008000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0518" autoAdjust="0"/>
    <p:restoredTop sz="86420" autoAdjust="0"/>
  </p:normalViewPr>
  <p:slideViewPr>
    <p:cSldViewPr>
      <p:cViewPr varScale="1">
        <p:scale>
          <a:sx n="88" d="100"/>
          <a:sy n="88" d="100"/>
        </p:scale>
        <p:origin x="-213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439" y="0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356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439" y="8829356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 smtClean="0"/>
            </a:lvl1pPr>
          </a:lstStyle>
          <a:p>
            <a:pPr>
              <a:defRPr/>
            </a:pPr>
            <a:fld id="{3994EC44-AF30-4738-8BC4-7511FB8EB0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439" y="0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490" y="4416267"/>
            <a:ext cx="5487022" cy="4182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356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439" y="8829356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 smtClean="0"/>
            </a:lvl1pPr>
          </a:lstStyle>
          <a:p>
            <a:pPr>
              <a:defRPr/>
            </a:pPr>
            <a:fld id="{A4D489A0-F4C2-486B-A024-A1C3B1CB13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4F85EA-74C0-4437-BDF7-DF921181DF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29D5A-7C6B-44BF-A3C5-2BDE2E0512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3082E-1BC8-465D-8C27-9EDD064F9B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D37CDA-5A95-4594-8185-2F653D8D16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3C3F57-4AEC-4350-9C1F-24E78F7B8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DD1F69-18D3-4F9A-B730-4638522C61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023042-377E-496F-8075-B7351A930E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E65734-8506-4A69-8305-2F3F68E784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0A2874-7331-42A6-9BFF-2E21A91479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99ED2D-96AD-4519-9C88-FE94DC5C46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A93D52-2D0C-436F-AC68-DF12191534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E528C482-A5E1-4A3F-B372-D9F324D0E6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17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5.bin"/><Relationship Id="rId5" Type="http://schemas.openxmlformats.org/officeDocument/2006/relationships/oleObject" Target="../embeddings/oleObject14.bin"/><Relationship Id="rId4" Type="http://schemas.openxmlformats.org/officeDocument/2006/relationships/oleObject" Target="../embeddings/oleObject13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25000" t="5000" r="2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10CB332-07AC-4AA9-852E-37CB22E70E1F}" type="slidenum">
              <a:rPr lang="en-US"/>
              <a:pPr/>
              <a:t>1</a:t>
            </a:fld>
            <a:endParaRPr lang="en-US"/>
          </a:p>
        </p:txBody>
      </p:sp>
      <p:sp>
        <p:nvSpPr>
          <p:cNvPr id="7171" name="Rectangle 33"/>
          <p:cNvSpPr>
            <a:spLocks noGrp="1" noChangeArrowheads="1"/>
          </p:cNvSpPr>
          <p:nvPr>
            <p:ph type="title"/>
          </p:nvPr>
        </p:nvSpPr>
        <p:spPr>
          <a:xfrm>
            <a:off x="457200" y="1981200"/>
            <a:ext cx="8229600" cy="27432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ECE 802, Electric Motor Control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Permanent-Magnet Ac Drives</a:t>
            </a:r>
            <a:br>
              <a:rPr lang="en-US" sz="3600" dirty="0" smtClean="0"/>
            </a:br>
            <a:r>
              <a:rPr lang="en-US" sz="3600" dirty="0" smtClean="0"/>
              <a:t>Field Weakening Control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2316175-6320-480E-BE75-CA2B34AC7E4C}" type="slidenum">
              <a:rPr lang="en-US"/>
              <a:pPr/>
              <a:t>10</a:t>
            </a:fld>
            <a:endParaRPr lang="en-US"/>
          </a:p>
        </p:txBody>
      </p:sp>
      <p:pic>
        <p:nvPicPr>
          <p:cNvPr id="14339" name="Picture 2" descr="BDC Field Weakening Waveforms"/>
          <p:cNvPicPr>
            <a:picLocks noChangeAspect="1" noChangeArrowheads="1"/>
          </p:cNvPicPr>
          <p:nvPr/>
        </p:nvPicPr>
        <p:blipFill>
          <a:blip r:embed="rId2" cstate="print"/>
          <a:srcRect l="2591" t="2422" r="2287" b="68831"/>
          <a:stretch>
            <a:fillRect/>
          </a:stretch>
        </p:blipFill>
        <p:spPr bwMode="auto">
          <a:xfrm>
            <a:off x="76200" y="1970088"/>
            <a:ext cx="2971800" cy="220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3" descr="BDC Field Weakening Waveforms"/>
          <p:cNvPicPr>
            <a:picLocks noChangeAspect="1" noChangeArrowheads="1"/>
          </p:cNvPicPr>
          <p:nvPr/>
        </p:nvPicPr>
        <p:blipFill>
          <a:blip r:embed="rId3" cstate="print"/>
          <a:srcRect l="4379" t="63490" r="2087" b="7001"/>
          <a:stretch>
            <a:fillRect/>
          </a:stretch>
        </p:blipFill>
        <p:spPr bwMode="auto">
          <a:xfrm>
            <a:off x="6162675" y="1965325"/>
            <a:ext cx="2916238" cy="225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4" descr="BDC Field Weakening Waveforms"/>
          <p:cNvPicPr>
            <a:picLocks noChangeAspect="1" noChangeArrowheads="1"/>
          </p:cNvPicPr>
          <p:nvPr/>
        </p:nvPicPr>
        <p:blipFill>
          <a:blip r:embed="rId4" cstate="print"/>
          <a:srcRect l="3535" t="32800" r="3023" b="38255"/>
          <a:stretch>
            <a:fillRect/>
          </a:stretch>
        </p:blipFill>
        <p:spPr bwMode="auto">
          <a:xfrm>
            <a:off x="3200400" y="1965325"/>
            <a:ext cx="2895600" cy="220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2" name="Text Box 5"/>
          <p:cNvSpPr txBox="1">
            <a:spLocks noChangeArrowheads="1"/>
          </p:cNvSpPr>
          <p:nvPr/>
        </p:nvSpPr>
        <p:spPr bwMode="auto">
          <a:xfrm>
            <a:off x="3810000" y="4175125"/>
            <a:ext cx="1384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2400 RPM</a:t>
            </a:r>
          </a:p>
        </p:txBody>
      </p:sp>
      <p:sp>
        <p:nvSpPr>
          <p:cNvPr id="14343" name="Text Box 6"/>
          <p:cNvSpPr txBox="1">
            <a:spLocks noChangeArrowheads="1"/>
          </p:cNvSpPr>
          <p:nvPr/>
        </p:nvSpPr>
        <p:spPr bwMode="auto">
          <a:xfrm>
            <a:off x="990600" y="4175125"/>
            <a:ext cx="1384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1000 RPM</a:t>
            </a:r>
          </a:p>
        </p:txBody>
      </p:sp>
      <p:sp>
        <p:nvSpPr>
          <p:cNvPr id="14344" name="Text Box 7"/>
          <p:cNvSpPr txBox="1">
            <a:spLocks noChangeArrowheads="1"/>
          </p:cNvSpPr>
          <p:nvPr/>
        </p:nvSpPr>
        <p:spPr bwMode="auto">
          <a:xfrm>
            <a:off x="7010400" y="4175125"/>
            <a:ext cx="1384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2665 RPM</a:t>
            </a:r>
          </a:p>
        </p:txBody>
      </p:sp>
      <p:sp>
        <p:nvSpPr>
          <p:cNvPr id="14345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pPr eaLnBrk="1" hangingPunct="1"/>
            <a:r>
              <a:rPr lang="en-US" sz="3200" dirty="0" smtClean="0"/>
              <a:t>Q-Axis Control</a:t>
            </a:r>
            <a:br>
              <a:rPr lang="en-US" sz="3200" dirty="0" smtClean="0"/>
            </a:br>
            <a:r>
              <a:rPr lang="en-US" sz="3200" dirty="0" smtClean="0"/>
              <a:t>Simulated and Measured Results</a:t>
            </a:r>
          </a:p>
        </p:txBody>
      </p:sp>
      <p:sp>
        <p:nvSpPr>
          <p:cNvPr id="14346" name="Text Box 9"/>
          <p:cNvSpPr txBox="1">
            <a:spLocks noChangeArrowheads="1"/>
          </p:cNvSpPr>
          <p:nvPr/>
        </p:nvSpPr>
        <p:spPr bwMode="auto">
          <a:xfrm>
            <a:off x="441325" y="4887913"/>
            <a:ext cx="790344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66688" indent="-166688">
              <a:buFontTx/>
              <a:buChar char="•"/>
            </a:pPr>
            <a:r>
              <a:rPr lang="en-US" dirty="0"/>
              <a:t>low-frequency torque ripple is present </a:t>
            </a:r>
            <a:r>
              <a:rPr lang="en-US" dirty="0" smtClean="0"/>
              <a:t>at 2400 RPM and 2665 RPM</a:t>
            </a:r>
            <a:endParaRPr lang="en-US" dirty="0"/>
          </a:p>
          <a:p>
            <a:pPr marL="166688" indent="-166688">
              <a:buFontTx/>
              <a:buChar char="•"/>
            </a:pPr>
            <a:r>
              <a:rPr lang="en-US" dirty="0"/>
              <a:t>average torque also decreases </a:t>
            </a:r>
            <a:r>
              <a:rPr lang="en-US" dirty="0" smtClean="0"/>
              <a:t>at 2400 </a:t>
            </a:r>
            <a:r>
              <a:rPr lang="en-US" dirty="0" smtClean="0"/>
              <a:t>RPM and </a:t>
            </a:r>
            <a:r>
              <a:rPr lang="en-US" dirty="0" smtClean="0"/>
              <a:t>2665 RPM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309F8F4-16F0-4560-BD77-0A81F6B43DB1}" type="slidenum">
              <a:rPr lang="en-US"/>
              <a:pPr/>
              <a:t>11</a:t>
            </a:fld>
            <a:endParaRPr lang="en-US"/>
          </a:p>
        </p:txBody>
      </p:sp>
      <p:sp>
        <p:nvSpPr>
          <p:cNvPr id="15364" name="Rectangle 1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Control 2: Synchronous PI Regulator</a:t>
            </a:r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 cstate="print"/>
          <a:srcRect l="51537" t="19792" r="11567" b="25000"/>
          <a:stretch>
            <a:fillRect/>
          </a:stretch>
        </p:blipFill>
        <p:spPr bwMode="auto">
          <a:xfrm>
            <a:off x="1676400" y="1249709"/>
            <a:ext cx="5760713" cy="4846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28BD1CE-602B-4BCF-8764-6D2A586EFD21}" type="slidenum">
              <a:rPr lang="en-US"/>
              <a:pPr/>
              <a:t>12</a:t>
            </a:fld>
            <a:endParaRPr lang="en-US"/>
          </a:p>
        </p:txBody>
      </p:sp>
      <p:sp>
        <p:nvSpPr>
          <p:cNvPr id="3077" name="Text Box 2"/>
          <p:cNvSpPr txBox="1">
            <a:spLocks noChangeArrowheads="1"/>
          </p:cNvSpPr>
          <p:nvPr/>
        </p:nvSpPr>
        <p:spPr bwMode="auto">
          <a:xfrm>
            <a:off x="685800" y="1219200"/>
            <a:ext cx="5440363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PI regulator ensures average </a:t>
            </a:r>
            <a:r>
              <a:rPr lang="en-US" i="1"/>
              <a:t>I</a:t>
            </a:r>
            <a:r>
              <a:rPr lang="en-US" i="1" baseline="-25000"/>
              <a:t>qs</a:t>
            </a:r>
            <a:r>
              <a:rPr lang="en-US" i="1" baseline="30000"/>
              <a:t>r *</a:t>
            </a:r>
            <a:r>
              <a:rPr lang="en-US"/>
              <a:t> and zero </a:t>
            </a:r>
            <a:r>
              <a:rPr lang="en-US" sz="1800" i="1"/>
              <a:t>I</a:t>
            </a:r>
            <a:r>
              <a:rPr lang="en-US" sz="1800" i="1" baseline="-25000"/>
              <a:t>ds</a:t>
            </a:r>
            <a:r>
              <a:rPr lang="en-US" sz="1800" i="1" baseline="30000"/>
              <a:t>r *</a:t>
            </a:r>
          </a:p>
          <a:p>
            <a:endParaRPr lang="en-US"/>
          </a:p>
          <a:p>
            <a:r>
              <a:rPr lang="en-US"/>
              <a:t>At limit, the inverter operates as 180</a:t>
            </a:r>
            <a:r>
              <a:rPr lang="en-US">
                <a:cs typeface="Arial" charset="0"/>
              </a:rPr>
              <a:t>˚</a:t>
            </a:r>
            <a:r>
              <a:rPr lang="en-US"/>
              <a:t> VSI, then</a:t>
            </a:r>
          </a:p>
        </p:txBody>
      </p:sp>
      <p:sp>
        <p:nvSpPr>
          <p:cNvPr id="3078" name="Text Box 4"/>
          <p:cNvSpPr txBox="1">
            <a:spLocks noChangeArrowheads="1"/>
          </p:cNvSpPr>
          <p:nvPr/>
        </p:nvSpPr>
        <p:spPr bwMode="auto">
          <a:xfrm>
            <a:off x="5105400" y="5334000"/>
            <a:ext cx="2297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for current tracking</a:t>
            </a:r>
          </a:p>
        </p:txBody>
      </p:sp>
      <p:graphicFrame>
        <p:nvGraphicFramePr>
          <p:cNvPr id="3074" name="Object 7"/>
          <p:cNvGraphicFramePr>
            <a:graphicFrameLocks noChangeAspect="1"/>
          </p:cNvGraphicFramePr>
          <p:nvPr/>
        </p:nvGraphicFramePr>
        <p:xfrm>
          <a:off x="3733800" y="2286000"/>
          <a:ext cx="1355725" cy="700088"/>
        </p:xfrm>
        <a:graphic>
          <a:graphicData uri="http://schemas.openxmlformats.org/presentationml/2006/ole">
            <p:oleObj spid="_x0000_s3074" name="Equation" r:id="rId3" imgW="812520" imgH="419040" progId="Equation.DSMT4">
              <p:embed/>
            </p:oleObj>
          </a:graphicData>
        </a:graphic>
      </p:graphicFrame>
      <p:graphicFrame>
        <p:nvGraphicFramePr>
          <p:cNvPr id="3075" name="Object 5"/>
          <p:cNvGraphicFramePr>
            <a:graphicFrameLocks noChangeAspect="1"/>
          </p:cNvGraphicFramePr>
          <p:nvPr/>
        </p:nvGraphicFramePr>
        <p:xfrm>
          <a:off x="808038" y="3906838"/>
          <a:ext cx="6700837" cy="1250950"/>
        </p:xfrm>
        <a:graphic>
          <a:graphicData uri="http://schemas.openxmlformats.org/presentationml/2006/ole">
            <p:oleObj spid="_x0000_s3075" name="Equation" r:id="rId4" imgW="4012920" imgH="749160" progId="Equation.DSMT4">
              <p:embed/>
            </p:oleObj>
          </a:graphicData>
        </a:graphic>
      </p:graphicFrame>
      <p:sp>
        <p:nvSpPr>
          <p:cNvPr id="3079" name="Text Box 20"/>
          <p:cNvSpPr txBox="1">
            <a:spLocks noChangeArrowheads="1"/>
          </p:cNvSpPr>
          <p:nvPr/>
        </p:nvSpPr>
        <p:spPr bwMode="auto">
          <a:xfrm>
            <a:off x="669925" y="2982913"/>
            <a:ext cx="3060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Using this limit and (1 - 3)</a:t>
            </a: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sz="3200" dirty="0" smtClean="0"/>
              <a:t>PI Regulator Speed Limitation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7F4CCA1-C92B-4004-924F-3D7B205720C3}" type="slidenum">
              <a:rPr lang="en-US"/>
              <a:pPr/>
              <a:t>13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b="49008"/>
          <a:stretch>
            <a:fillRect/>
          </a:stretch>
        </p:blipFill>
        <p:spPr bwMode="auto">
          <a:xfrm>
            <a:off x="1371600" y="958781"/>
            <a:ext cx="6249769" cy="2775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1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sz="3200" dirty="0" smtClean="0"/>
              <a:t>PI Regulator Calculation Example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3810000"/>
            <a:ext cx="4919663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23979EF-4D7E-4F9D-BD0F-4988DB7E54B6}" type="slidenum">
              <a:rPr lang="en-US"/>
              <a:pPr/>
              <a:t>14</a:t>
            </a:fld>
            <a:endParaRPr lang="en-US"/>
          </a:p>
        </p:txBody>
      </p:sp>
      <p:sp>
        <p:nvSpPr>
          <p:cNvPr id="17411" name="Text Box 5"/>
          <p:cNvSpPr txBox="1">
            <a:spLocks noChangeArrowheads="1"/>
          </p:cNvSpPr>
          <p:nvPr/>
        </p:nvSpPr>
        <p:spPr bwMode="auto">
          <a:xfrm>
            <a:off x="3810000" y="4175125"/>
            <a:ext cx="1384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2400 RPM</a:t>
            </a:r>
          </a:p>
        </p:txBody>
      </p:sp>
      <p:sp>
        <p:nvSpPr>
          <p:cNvPr id="17412" name="Text Box 6"/>
          <p:cNvSpPr txBox="1">
            <a:spLocks noChangeArrowheads="1"/>
          </p:cNvSpPr>
          <p:nvPr/>
        </p:nvSpPr>
        <p:spPr bwMode="auto">
          <a:xfrm>
            <a:off x="990600" y="4175125"/>
            <a:ext cx="1384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1000 RPM</a:t>
            </a:r>
          </a:p>
        </p:txBody>
      </p:sp>
      <p:sp>
        <p:nvSpPr>
          <p:cNvPr id="17413" name="Text Box 7"/>
          <p:cNvSpPr txBox="1">
            <a:spLocks noChangeArrowheads="1"/>
          </p:cNvSpPr>
          <p:nvPr/>
        </p:nvSpPr>
        <p:spPr bwMode="auto">
          <a:xfrm>
            <a:off x="7010400" y="4175125"/>
            <a:ext cx="1384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2665 RPM</a:t>
            </a:r>
          </a:p>
        </p:txBody>
      </p:sp>
      <p:pic>
        <p:nvPicPr>
          <p:cNvPr id="17415" name="Picture 9" descr="BDC Field Weakening Waveforms"/>
          <p:cNvPicPr>
            <a:picLocks noChangeAspect="1" noChangeArrowheads="1"/>
          </p:cNvPicPr>
          <p:nvPr/>
        </p:nvPicPr>
        <p:blipFill>
          <a:blip r:embed="rId2" cstate="print"/>
          <a:srcRect l="3059" t="325" r="3552" b="69101"/>
          <a:stretch>
            <a:fillRect/>
          </a:stretch>
        </p:blipFill>
        <p:spPr bwMode="auto">
          <a:xfrm>
            <a:off x="76200" y="1800225"/>
            <a:ext cx="3005138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6" name="Picture 10" descr="BDC Field Weakening Waveforms"/>
          <p:cNvPicPr>
            <a:picLocks noChangeAspect="1" noChangeArrowheads="1"/>
          </p:cNvPicPr>
          <p:nvPr/>
        </p:nvPicPr>
        <p:blipFill>
          <a:blip r:embed="rId3" cstate="print"/>
          <a:srcRect l="3415" t="32210" r="3552" b="38603"/>
          <a:stretch>
            <a:fillRect/>
          </a:stretch>
        </p:blipFill>
        <p:spPr bwMode="auto">
          <a:xfrm>
            <a:off x="3124200" y="1876425"/>
            <a:ext cx="2994025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7" name="Picture 11" descr="BDC Field Weakening Waveforms"/>
          <p:cNvPicPr>
            <a:picLocks noChangeAspect="1" noChangeArrowheads="1"/>
          </p:cNvPicPr>
          <p:nvPr/>
        </p:nvPicPr>
        <p:blipFill>
          <a:blip r:embed="rId4" cstate="print"/>
          <a:srcRect l="4097" t="63202" r="3870" b="7022"/>
          <a:stretch>
            <a:fillRect/>
          </a:stretch>
        </p:blipFill>
        <p:spPr bwMode="auto">
          <a:xfrm>
            <a:off x="6172200" y="1828800"/>
            <a:ext cx="2952750" cy="232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8" name="Text Box 12"/>
          <p:cNvSpPr txBox="1">
            <a:spLocks noChangeArrowheads="1"/>
          </p:cNvSpPr>
          <p:nvPr/>
        </p:nvSpPr>
        <p:spPr bwMode="auto">
          <a:xfrm>
            <a:off x="441325" y="4887913"/>
            <a:ext cx="827213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66688" indent="-166688">
              <a:buFontTx/>
              <a:buChar char="•"/>
            </a:pPr>
            <a:r>
              <a:rPr lang="en-US" dirty="0"/>
              <a:t>low-frequency torque ripple is present after </a:t>
            </a:r>
            <a:r>
              <a:rPr lang="en-US" dirty="0" smtClean="0"/>
              <a:t>2400 RPM and </a:t>
            </a:r>
            <a:r>
              <a:rPr lang="en-US" dirty="0" smtClean="0"/>
              <a:t>2665 RPM</a:t>
            </a:r>
            <a:endParaRPr lang="en-US" dirty="0"/>
          </a:p>
          <a:p>
            <a:pPr marL="166688" indent="-166688">
              <a:buFontTx/>
              <a:buChar char="•"/>
            </a:pPr>
            <a:r>
              <a:rPr lang="en-US" dirty="0"/>
              <a:t>average torque is maintained </a:t>
            </a:r>
            <a:r>
              <a:rPr lang="en-US" dirty="0" smtClean="0"/>
              <a:t>at 2400 RPM</a:t>
            </a:r>
          </a:p>
          <a:p>
            <a:pPr marL="166688" indent="-166688">
              <a:buFontTx/>
              <a:buChar char="•"/>
            </a:pPr>
            <a:r>
              <a:rPr lang="en-US" dirty="0" smtClean="0"/>
              <a:t>average torque also decreases at </a:t>
            </a:r>
            <a:r>
              <a:rPr lang="en-US" dirty="0" smtClean="0"/>
              <a:t>2665 RPM</a:t>
            </a:r>
            <a:endParaRPr lang="en-US" dirty="0" smtClean="0"/>
          </a:p>
        </p:txBody>
      </p:sp>
      <p:sp>
        <p:nvSpPr>
          <p:cNvPr id="13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pPr eaLnBrk="1" hangingPunct="1"/>
            <a:r>
              <a:rPr lang="en-US" sz="3200" dirty="0" smtClean="0"/>
              <a:t>PI Regulator Control</a:t>
            </a:r>
            <a:br>
              <a:rPr lang="en-US" sz="3200" dirty="0" smtClean="0"/>
            </a:br>
            <a:r>
              <a:rPr lang="en-US" sz="3200" dirty="0" smtClean="0"/>
              <a:t>Simulated and Measured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E9A6D3D-ECD4-4389-BD05-EF04097A039F}" type="slidenum">
              <a:rPr lang="en-US"/>
              <a:pPr/>
              <a:t>15</a:t>
            </a:fld>
            <a:endParaRPr lang="en-US"/>
          </a:p>
        </p:txBody>
      </p:sp>
      <p:sp>
        <p:nvSpPr>
          <p:cNvPr id="18436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Control 3: Field Weakening (Approximate)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 l="50366" t="22917" r="12738" b="16667"/>
          <a:stretch>
            <a:fillRect/>
          </a:stretch>
        </p:blipFill>
        <p:spPr bwMode="auto">
          <a:xfrm>
            <a:off x="2209806" y="990649"/>
            <a:ext cx="4800594" cy="441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52400" y="5227637"/>
            <a:ext cx="8759825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  <a:buFontTx/>
              <a:buChar char="•"/>
            </a:pPr>
            <a:r>
              <a:rPr lang="en-US" dirty="0"/>
              <a:t>  When a large q-axis current error exists, negative d-axis current is injected</a:t>
            </a:r>
          </a:p>
          <a:p>
            <a:pPr>
              <a:lnSpc>
                <a:spcPct val="160000"/>
              </a:lnSpc>
              <a:buFontTx/>
              <a:buChar char="•"/>
            </a:pPr>
            <a:r>
              <a:rPr lang="en-US" dirty="0"/>
              <a:t>  Integral control trims out q-axis current error at low speeds </a:t>
            </a:r>
          </a:p>
          <a:p>
            <a:pPr>
              <a:lnSpc>
                <a:spcPct val="160000"/>
              </a:lnSpc>
              <a:buFontTx/>
              <a:buChar char="•"/>
            </a:pPr>
            <a:r>
              <a:rPr lang="en-US" dirty="0"/>
              <a:t>  Note: motor parameters, </a:t>
            </a:r>
            <a:r>
              <a:rPr lang="en-US" i="1" dirty="0" err="1">
                <a:latin typeface="Symbol" pitchFamily="18" charset="2"/>
              </a:rPr>
              <a:t>w</a:t>
            </a:r>
            <a:r>
              <a:rPr lang="en-US" i="1" baseline="-25000" dirty="0" err="1"/>
              <a:t>r</a:t>
            </a:r>
            <a:r>
              <a:rPr lang="en-US" dirty="0"/>
              <a:t>, and </a:t>
            </a:r>
            <a:r>
              <a:rPr lang="en-US" i="1" dirty="0" err="1"/>
              <a:t>V</a:t>
            </a:r>
            <a:r>
              <a:rPr lang="en-US" i="1" baseline="-25000" dirty="0" err="1"/>
              <a:t>dc</a:t>
            </a:r>
            <a:r>
              <a:rPr lang="en-US" baseline="-25000" dirty="0"/>
              <a:t> </a:t>
            </a:r>
            <a:r>
              <a:rPr lang="en-US" dirty="0"/>
              <a:t>not needed in control</a:t>
            </a:r>
            <a:endParaRPr lang="en-US" baseline="-25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67914B8-0BBE-4954-B503-CD22E1C39DDA}" type="slidenum">
              <a:rPr lang="en-US"/>
              <a:pPr/>
              <a:t>16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sz="3200" dirty="0" smtClean="0"/>
              <a:t>Field Weakening Approximation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 l="12884" t="18750" r="50220" b="28125"/>
          <a:stretch>
            <a:fillRect/>
          </a:stretch>
        </p:blipFill>
        <p:spPr bwMode="auto">
          <a:xfrm>
            <a:off x="1905000" y="1371600"/>
            <a:ext cx="5280653" cy="427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2E425AC-B68B-4DBD-BDA0-B68B1DFAF8CB}" type="slidenum">
              <a:rPr lang="en-US"/>
              <a:pPr/>
              <a:t>17</a:t>
            </a:fld>
            <a:endParaRPr lang="en-US"/>
          </a:p>
        </p:txBody>
      </p:sp>
      <p:sp>
        <p:nvSpPr>
          <p:cNvPr id="20483" name="Text Box 5"/>
          <p:cNvSpPr txBox="1">
            <a:spLocks noChangeArrowheads="1"/>
          </p:cNvSpPr>
          <p:nvPr/>
        </p:nvSpPr>
        <p:spPr bwMode="auto">
          <a:xfrm>
            <a:off x="3810000" y="4175125"/>
            <a:ext cx="1384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2400 RPM</a:t>
            </a:r>
          </a:p>
        </p:txBody>
      </p:sp>
      <p:sp>
        <p:nvSpPr>
          <p:cNvPr id="20484" name="Text Box 6"/>
          <p:cNvSpPr txBox="1">
            <a:spLocks noChangeArrowheads="1"/>
          </p:cNvSpPr>
          <p:nvPr/>
        </p:nvSpPr>
        <p:spPr bwMode="auto">
          <a:xfrm>
            <a:off x="990600" y="4175125"/>
            <a:ext cx="1384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1000 RPM</a:t>
            </a:r>
          </a:p>
        </p:txBody>
      </p:sp>
      <p:sp>
        <p:nvSpPr>
          <p:cNvPr id="20485" name="Text Box 7"/>
          <p:cNvSpPr txBox="1">
            <a:spLocks noChangeArrowheads="1"/>
          </p:cNvSpPr>
          <p:nvPr/>
        </p:nvSpPr>
        <p:spPr bwMode="auto">
          <a:xfrm>
            <a:off x="7010400" y="4175125"/>
            <a:ext cx="1384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2665 RPM</a:t>
            </a:r>
          </a:p>
        </p:txBody>
      </p:sp>
      <p:pic>
        <p:nvPicPr>
          <p:cNvPr id="20487" name="Picture 9" descr="BDC Field Weakening Waveforms"/>
          <p:cNvPicPr>
            <a:picLocks noChangeAspect="1" noChangeArrowheads="1"/>
          </p:cNvPicPr>
          <p:nvPr/>
        </p:nvPicPr>
        <p:blipFill>
          <a:blip r:embed="rId2" cstate="print"/>
          <a:srcRect l="3481" t="2304" r="2553" b="68941"/>
          <a:stretch>
            <a:fillRect/>
          </a:stretch>
        </p:blipFill>
        <p:spPr bwMode="auto">
          <a:xfrm>
            <a:off x="76200" y="1909763"/>
            <a:ext cx="2962275" cy="228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8" name="Picture 10" descr="BDC Field Weakening Waveforms"/>
          <p:cNvPicPr>
            <a:picLocks noChangeAspect="1" noChangeArrowheads="1"/>
          </p:cNvPicPr>
          <p:nvPr/>
        </p:nvPicPr>
        <p:blipFill>
          <a:blip r:embed="rId3" cstate="print"/>
          <a:srcRect l="3944" t="33087" r="2321" b="38525"/>
          <a:stretch>
            <a:fillRect/>
          </a:stretch>
        </p:blipFill>
        <p:spPr bwMode="auto">
          <a:xfrm>
            <a:off x="3133725" y="1905000"/>
            <a:ext cx="2962275" cy="225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9" name="Picture 11" descr="BDC Field Weakening Waveforms"/>
          <p:cNvPicPr>
            <a:picLocks noChangeAspect="1" noChangeArrowheads="1"/>
          </p:cNvPicPr>
          <p:nvPr/>
        </p:nvPicPr>
        <p:blipFill>
          <a:blip r:embed="rId4" cstate="print"/>
          <a:srcRect l="3481" t="63409" r="2321" b="7834"/>
          <a:stretch>
            <a:fillRect/>
          </a:stretch>
        </p:blipFill>
        <p:spPr bwMode="auto">
          <a:xfrm>
            <a:off x="6173788" y="1905000"/>
            <a:ext cx="2970212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0" name="Rectangle 12"/>
          <p:cNvSpPr>
            <a:spLocks noChangeArrowheads="1"/>
          </p:cNvSpPr>
          <p:nvPr/>
        </p:nvSpPr>
        <p:spPr bwMode="auto">
          <a:xfrm>
            <a:off x="457200" y="4876800"/>
            <a:ext cx="811504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66688" indent="-166688">
              <a:buFontTx/>
              <a:buChar char="•"/>
            </a:pPr>
            <a:r>
              <a:rPr lang="en-US" dirty="0"/>
              <a:t>some torque ripple at </a:t>
            </a:r>
            <a:r>
              <a:rPr lang="en-US" dirty="0" smtClean="0"/>
              <a:t>2665 RPM due </a:t>
            </a:r>
            <a:r>
              <a:rPr lang="en-US" dirty="0"/>
              <a:t>to approximate implementation</a:t>
            </a:r>
          </a:p>
          <a:p>
            <a:pPr marL="166688" indent="-166688">
              <a:buFontTx/>
              <a:buChar char="•"/>
            </a:pPr>
            <a:r>
              <a:rPr lang="en-US" dirty="0"/>
              <a:t>average torque is maintained throughout speed range</a:t>
            </a:r>
          </a:p>
        </p:txBody>
      </p:sp>
      <p:sp>
        <p:nvSpPr>
          <p:cNvPr id="12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pPr eaLnBrk="1" hangingPunct="1"/>
            <a:r>
              <a:rPr lang="en-US" sz="3200" dirty="0" smtClean="0"/>
              <a:t>Field Weakening Control</a:t>
            </a:r>
            <a:br>
              <a:rPr lang="en-US" sz="3200" dirty="0" smtClean="0"/>
            </a:br>
            <a:r>
              <a:rPr lang="en-US" sz="3200" dirty="0" smtClean="0"/>
              <a:t>Simulated and Measured 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43FC9E4-4404-41C7-8C44-65031E68A865}" type="slidenum">
              <a:rPr lang="en-US"/>
              <a:pPr/>
              <a:t>18</a:t>
            </a:fld>
            <a:endParaRPr lang="en-US"/>
          </a:p>
        </p:txBody>
      </p:sp>
      <p:sp>
        <p:nvSpPr>
          <p:cNvPr id="2150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Average Torque Versus Speed</a:t>
            </a:r>
          </a:p>
        </p:txBody>
      </p:sp>
      <p:pic>
        <p:nvPicPr>
          <p:cNvPr id="21508" name="Picture 10" descr="BDC Field Weakening Waveforms"/>
          <p:cNvPicPr>
            <a:picLocks noChangeAspect="1" noChangeArrowheads="1"/>
          </p:cNvPicPr>
          <p:nvPr/>
        </p:nvPicPr>
        <p:blipFill>
          <a:blip r:embed="rId2" cstate="print"/>
          <a:srcRect l="-2116" t="-2303" r="-780" b="-1649"/>
          <a:stretch>
            <a:fillRect/>
          </a:stretch>
        </p:blipFill>
        <p:spPr bwMode="auto">
          <a:xfrm>
            <a:off x="1600200" y="1371600"/>
            <a:ext cx="5867400" cy="4800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10CB332-07AC-4AA9-852E-37CB22E70E1F}" type="slidenum">
              <a:rPr lang="en-US"/>
              <a:pPr/>
              <a:t>2</a:t>
            </a:fld>
            <a:endParaRPr lang="en-US"/>
          </a:p>
        </p:txBody>
      </p:sp>
      <p:sp>
        <p:nvSpPr>
          <p:cNvPr id="7171" name="Rectangle 33"/>
          <p:cNvSpPr>
            <a:spLocks noGrp="1" noChangeArrowheads="1"/>
          </p:cNvSpPr>
          <p:nvPr>
            <p:ph type="title"/>
          </p:nvPr>
        </p:nvSpPr>
        <p:spPr>
          <a:xfrm>
            <a:off x="228600" y="1066800"/>
            <a:ext cx="86868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Permanent-Magnet Ac Machine</a:t>
            </a:r>
            <a:br>
              <a:rPr lang="en-US" sz="3200" dirty="0" smtClean="0"/>
            </a:br>
            <a:r>
              <a:rPr lang="en-US" sz="3200" dirty="0" smtClean="0"/>
              <a:t>Field Weakening Control (Section 14.10)</a:t>
            </a:r>
          </a:p>
        </p:txBody>
      </p:sp>
      <p:sp>
        <p:nvSpPr>
          <p:cNvPr id="7173" name="Text Box 35"/>
          <p:cNvSpPr txBox="1">
            <a:spLocks noChangeArrowheads="1"/>
          </p:cNvSpPr>
          <p:nvPr/>
        </p:nvSpPr>
        <p:spPr bwMode="auto">
          <a:xfrm>
            <a:off x="441325" y="3124200"/>
            <a:ext cx="838200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Dc machines: more torque is available at higher speeds with weaker field</a:t>
            </a:r>
          </a:p>
          <a:p>
            <a:endParaRPr lang="en-US" dirty="0"/>
          </a:p>
          <a:p>
            <a:r>
              <a:rPr lang="en-US" dirty="0"/>
              <a:t>Field weakening is also an option for BDC and IM drives</a:t>
            </a:r>
          </a:p>
          <a:p>
            <a:endParaRPr lang="en-US" dirty="0"/>
          </a:p>
          <a:p>
            <a:r>
              <a:rPr lang="en-US" dirty="0"/>
              <a:t>Typically, field weakening can extend the speed range by about 15%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6B85132-A92B-4390-A665-F07A8155D0F5}" type="slidenum">
              <a:rPr lang="en-US"/>
              <a:pPr/>
              <a:t>3</a:t>
            </a:fld>
            <a:endParaRPr lang="en-US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/>
          <a:srcRect l="52123" t="18750" r="8638" b="26042"/>
          <a:stretch>
            <a:fillRect/>
          </a:stretch>
        </p:blipFill>
        <p:spPr bwMode="auto">
          <a:xfrm>
            <a:off x="1676400" y="1097309"/>
            <a:ext cx="6126534" cy="4846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639762"/>
          </a:xfrm>
        </p:spPr>
        <p:txBody>
          <a:bodyPr/>
          <a:lstStyle/>
          <a:p>
            <a:pPr eaLnBrk="1" hangingPunct="1"/>
            <a:r>
              <a:rPr lang="en-US" sz="3200" dirty="0" smtClean="0"/>
              <a:t>Permanent-Magnet Ac Drive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73F940-3446-4D0D-BFC1-64706A1C885D}" type="slidenum">
              <a:rPr lang="en-US"/>
              <a:pPr/>
              <a:t>4</a:t>
            </a:fld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639762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Steady-State "Commanded" Voltages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828800" y="1511299"/>
            <a:ext cx="34290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commanded currents:</a:t>
            </a:r>
          </a:p>
          <a:p>
            <a:endParaRPr lang="en-US" dirty="0"/>
          </a:p>
          <a:p>
            <a:r>
              <a:rPr lang="en-US" dirty="0"/>
              <a:t>define commanded voltages:</a:t>
            </a: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4486275" y="1544637"/>
          <a:ext cx="784225" cy="423862"/>
        </p:xfrm>
        <a:graphic>
          <a:graphicData uri="http://schemas.openxmlformats.org/presentationml/2006/ole">
            <p:oleObj spid="_x0000_s29697" name="Equation" r:id="rId3" imgW="469800" imgH="253800" progId="Equation.DSMT4">
              <p:embed/>
            </p:oleObj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3074988" y="2806700"/>
          <a:ext cx="2946400" cy="423863"/>
        </p:xfrm>
        <a:graphic>
          <a:graphicData uri="http://schemas.openxmlformats.org/presentationml/2006/ole">
            <p:oleObj spid="_x0000_s29698" name="Equation" r:id="rId4" imgW="1765080" imgH="253800" progId="Equation.DSMT4">
              <p:embed/>
            </p:oleObj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3055938" y="3416299"/>
          <a:ext cx="2141537" cy="423863"/>
        </p:xfrm>
        <a:graphic>
          <a:graphicData uri="http://schemas.openxmlformats.org/presentationml/2006/ole">
            <p:oleObj spid="_x0000_s29699" name="Equation" r:id="rId5" imgW="1282680" imgH="253800" progId="Equation.DSMT4">
              <p:embed/>
            </p:oleObj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3044825" y="3949699"/>
          <a:ext cx="2354263" cy="700088"/>
        </p:xfrm>
        <a:graphic>
          <a:graphicData uri="http://schemas.openxmlformats.org/presentationml/2006/ole">
            <p:oleObj spid="_x0000_s29700" name="Equation" r:id="rId6" imgW="1409400" imgH="419040" progId="Equation.DSMT4">
              <p:embed/>
            </p:oleObj>
          </a:graphicData>
        </a:graphic>
      </p:graphicFrame>
      <p:graphicFrame>
        <p:nvGraphicFramePr>
          <p:cNvPr id="29701" name="Object 6"/>
          <p:cNvGraphicFramePr>
            <a:graphicFrameLocks noChangeAspect="1"/>
          </p:cNvGraphicFramePr>
          <p:nvPr/>
        </p:nvGraphicFramePr>
        <p:xfrm>
          <a:off x="3048000" y="4713287"/>
          <a:ext cx="1909763" cy="849313"/>
        </p:xfrm>
        <a:graphic>
          <a:graphicData uri="http://schemas.openxmlformats.org/presentationml/2006/ole">
            <p:oleObj spid="_x0000_s29701" name="Equation" r:id="rId7" imgW="1143000" imgH="507960" progId="Equation.DSMT4">
              <p:embed/>
            </p:oleObj>
          </a:graphicData>
        </a:graphic>
      </p:graphicFrame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284548" y="2803525"/>
            <a:ext cx="49725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(1)</a:t>
            </a:r>
          </a:p>
          <a:p>
            <a:endParaRPr lang="en-US" dirty="0" smtClean="0"/>
          </a:p>
          <a:p>
            <a:r>
              <a:rPr lang="en-US" dirty="0" smtClean="0"/>
              <a:t>(2)</a:t>
            </a:r>
          </a:p>
          <a:p>
            <a:endParaRPr lang="en-US" dirty="0" smtClean="0"/>
          </a:p>
          <a:p>
            <a:r>
              <a:rPr lang="en-US" dirty="0" smtClean="0"/>
              <a:t>(3)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73F940-3446-4D0D-BFC1-64706A1C885D}" type="slidenum">
              <a:rPr lang="en-US"/>
              <a:pPr/>
              <a:t>5</a:t>
            </a:fld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639762"/>
          </a:xfrm>
        </p:spPr>
        <p:txBody>
          <a:bodyPr/>
          <a:lstStyle/>
          <a:p>
            <a:pPr eaLnBrk="1" hangingPunct="1"/>
            <a:r>
              <a:rPr lang="en-US" sz="3200" dirty="0" smtClean="0"/>
              <a:t>Voltage Limit</a:t>
            </a:r>
          </a:p>
        </p:txBody>
      </p:sp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2306638" y="1752600"/>
          <a:ext cx="2476500" cy="446087"/>
        </p:xfrm>
        <a:graphic>
          <a:graphicData uri="http://schemas.openxmlformats.org/presentationml/2006/ole">
            <p:oleObj spid="_x0000_s31749" name="Equation" r:id="rId3" imgW="1485720" imgH="266400" progId="Equation.DSMT4">
              <p:embed/>
            </p:oleObj>
          </a:graphicData>
        </a:graphic>
      </p:graphicFrame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828800" y="1219200"/>
            <a:ext cx="313098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by inverse transformation:</a:t>
            </a:r>
            <a:endParaRPr lang="en-US" dirty="0"/>
          </a:p>
        </p:txBody>
      </p:sp>
      <p:graphicFrame>
        <p:nvGraphicFramePr>
          <p:cNvPr id="31751" name="Object 6"/>
          <p:cNvGraphicFramePr>
            <a:graphicFrameLocks noChangeAspect="1"/>
          </p:cNvGraphicFramePr>
          <p:nvPr/>
        </p:nvGraphicFramePr>
        <p:xfrm>
          <a:off x="2316162" y="2297113"/>
          <a:ext cx="2941638" cy="446087"/>
        </p:xfrm>
        <a:graphic>
          <a:graphicData uri="http://schemas.openxmlformats.org/presentationml/2006/ole">
            <p:oleObj spid="_x0000_s31751" name="Equation" r:id="rId4" imgW="1765080" imgH="266400" progId="Equation.DSMT4">
              <p:embed/>
            </p:oleObj>
          </a:graphicData>
        </a:graphic>
      </p:graphicFrame>
      <p:graphicFrame>
        <p:nvGraphicFramePr>
          <p:cNvPr id="31752" name="Object 6"/>
          <p:cNvGraphicFramePr>
            <a:graphicFrameLocks noChangeAspect="1"/>
          </p:cNvGraphicFramePr>
          <p:nvPr/>
        </p:nvGraphicFramePr>
        <p:xfrm>
          <a:off x="2327275" y="2830513"/>
          <a:ext cx="2919413" cy="446087"/>
        </p:xfrm>
        <a:graphic>
          <a:graphicData uri="http://schemas.openxmlformats.org/presentationml/2006/ole">
            <p:oleObj spid="_x0000_s31752" name="Equation" r:id="rId5" imgW="1752480" imgH="266400" progId="Equation.DSMT4">
              <p:embed/>
            </p:oleObj>
          </a:graphicData>
        </a:graphic>
      </p:graphicFrame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828800" y="3352800"/>
            <a:ext cx="23374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line-to-line voltage:</a:t>
            </a:r>
            <a:endParaRPr lang="en-US" dirty="0"/>
          </a:p>
        </p:txBody>
      </p:sp>
      <p:graphicFrame>
        <p:nvGraphicFramePr>
          <p:cNvPr id="31753" name="Object 6"/>
          <p:cNvGraphicFramePr>
            <a:graphicFrameLocks noChangeAspect="1"/>
          </p:cNvGraphicFramePr>
          <p:nvPr/>
        </p:nvGraphicFramePr>
        <p:xfrm>
          <a:off x="2362200" y="3897313"/>
          <a:ext cx="3873500" cy="446087"/>
        </p:xfrm>
        <a:graphic>
          <a:graphicData uri="http://schemas.openxmlformats.org/presentationml/2006/ole">
            <p:oleObj spid="_x0000_s31753" name="Equation" r:id="rId6" imgW="2323800" imgH="266400" progId="Equation.DSMT4">
              <p:embed/>
            </p:oleObj>
          </a:graphicData>
        </a:graphic>
      </p:graphicFrame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853501" y="4476690"/>
            <a:ext cx="48301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considering the inverter limit of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ab</a:t>
            </a:r>
            <a:r>
              <a:rPr lang="en-US" dirty="0" smtClean="0"/>
              <a:t> ≤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dc</a:t>
            </a:r>
            <a:endParaRPr lang="en-US" i="1" baseline="-25000" dirty="0"/>
          </a:p>
        </p:txBody>
      </p:sp>
      <p:graphicFrame>
        <p:nvGraphicFramePr>
          <p:cNvPr id="31754" name="Object 6"/>
          <p:cNvGraphicFramePr>
            <a:graphicFrameLocks noChangeAspect="1"/>
          </p:cNvGraphicFramePr>
          <p:nvPr/>
        </p:nvGraphicFramePr>
        <p:xfrm>
          <a:off x="2438400" y="4938712"/>
          <a:ext cx="973137" cy="700088"/>
        </p:xfrm>
        <a:graphic>
          <a:graphicData uri="http://schemas.openxmlformats.org/presentationml/2006/ole">
            <p:oleObj spid="_x0000_s31754" name="Equation" r:id="rId7" imgW="583920" imgH="4190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9B465DD-8CAA-4786-8CF8-2CCDD428BA18}" type="slidenum">
              <a:rPr lang="en-US"/>
              <a:pPr/>
              <a:t>6</a:t>
            </a:fld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639762"/>
          </a:xfrm>
        </p:spPr>
        <p:txBody>
          <a:bodyPr/>
          <a:lstStyle/>
          <a:p>
            <a:pPr eaLnBrk="1" hangingPunct="1"/>
            <a:r>
              <a:rPr lang="en-US" sz="3200" dirty="0" smtClean="0"/>
              <a:t>Voltage Limit Ellipse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295400" y="5004137"/>
            <a:ext cx="6527749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66688" indent="-166688">
              <a:buFont typeface="Arial" pitchFamily="34" charset="0"/>
              <a:buChar char="•"/>
            </a:pPr>
            <a:r>
              <a:rPr lang="en-US" dirty="0" smtClean="0"/>
              <a:t>Current tracking occurs for operation inside the ellipse</a:t>
            </a:r>
          </a:p>
          <a:p>
            <a:pPr marL="166688" indent="-166688">
              <a:buFont typeface="Arial" pitchFamily="34" charset="0"/>
              <a:buChar char="•"/>
            </a:pPr>
            <a:r>
              <a:rPr lang="en-US" dirty="0" smtClean="0"/>
              <a:t>Ellipse size decreases with decreasing dc voltage</a:t>
            </a:r>
          </a:p>
          <a:p>
            <a:pPr marL="166688" indent="-166688">
              <a:buFont typeface="Arial" pitchFamily="34" charset="0"/>
              <a:buChar char="•"/>
            </a:pPr>
            <a:r>
              <a:rPr lang="en-US" dirty="0" smtClean="0"/>
              <a:t>Ellipse size decreases with increasing speed</a:t>
            </a:r>
            <a:endParaRPr lang="en-US" dirty="0"/>
          </a:p>
        </p:txBody>
      </p:sp>
      <p:pic>
        <p:nvPicPr>
          <p:cNvPr id="8" name="Picture 7" descr="BDC Field Weakening.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36241" y="1143000"/>
            <a:ext cx="4093159" cy="3653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D340B2C-00CC-4437-8E1E-376CF27B0DFF}" type="slidenum">
              <a:rPr lang="en-US"/>
              <a:pPr/>
              <a:t>7</a:t>
            </a:fld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639762"/>
          </a:xfrm>
        </p:spPr>
        <p:txBody>
          <a:bodyPr/>
          <a:lstStyle/>
          <a:p>
            <a:pPr eaLnBrk="1" hangingPunct="1"/>
            <a:r>
              <a:rPr lang="en-US" sz="3200" dirty="0" smtClean="0"/>
              <a:t>Field Weakening Control</a:t>
            </a:r>
          </a:p>
        </p:txBody>
      </p:sp>
      <p:pic>
        <p:nvPicPr>
          <p:cNvPr id="5" name="Picture 4" descr="BDC Field Weakening.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60041" y="1066800"/>
            <a:ext cx="4093159" cy="3653333"/>
          </a:xfrm>
          <a:prstGeom prst="rect">
            <a:avLst/>
          </a:prstGeom>
        </p:spPr>
      </p:pic>
      <p:graphicFrame>
        <p:nvGraphicFramePr>
          <p:cNvPr id="22529" name="Object 4"/>
          <p:cNvGraphicFramePr>
            <a:graphicFrameLocks noChangeAspect="1"/>
          </p:cNvGraphicFramePr>
          <p:nvPr/>
        </p:nvGraphicFramePr>
        <p:xfrm>
          <a:off x="244475" y="4727575"/>
          <a:ext cx="8137525" cy="1901825"/>
        </p:xfrm>
        <a:graphic>
          <a:graphicData uri="http://schemas.openxmlformats.org/presentationml/2006/ole">
            <p:oleObj spid="_x0000_s22529" name="Equation" r:id="rId4" imgW="4863960" imgH="11430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32E2B74-EC8A-43D5-90AD-42654BEF980A}" type="slidenum">
              <a:rPr lang="en-US"/>
              <a:pPr/>
              <a:t>8</a:t>
            </a:fld>
            <a:endParaRPr lang="en-US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1335088" y="4287838"/>
          <a:ext cx="6565900" cy="1246187"/>
        </p:xfrm>
        <a:graphic>
          <a:graphicData uri="http://schemas.openxmlformats.org/presentationml/2006/ole">
            <p:oleObj spid="_x0000_s2050" name="Equation" r:id="rId3" imgW="3924000" imgH="749160" progId="Equation.DSMT4">
              <p:embed/>
            </p:oleObj>
          </a:graphicData>
        </a:graphic>
      </p:graphicFrame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5170488" y="5851525"/>
            <a:ext cx="22971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for current tracking</a:t>
            </a:r>
          </a:p>
        </p:txBody>
      </p:sp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219200" y="2895600"/>
            <a:ext cx="70199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Substituting (1) and (2) into (3) with the commanded currents</a:t>
            </a:r>
          </a:p>
          <a:p>
            <a:r>
              <a:rPr lang="en-US"/>
              <a:t>and considering the inverter voltage limit</a:t>
            </a:r>
          </a:p>
        </p:txBody>
      </p:sp>
      <p:graphicFrame>
        <p:nvGraphicFramePr>
          <p:cNvPr id="2051" name="Object 10"/>
          <p:cNvGraphicFramePr>
            <a:graphicFrameLocks noChangeAspect="1"/>
          </p:cNvGraphicFramePr>
          <p:nvPr/>
        </p:nvGraphicFramePr>
        <p:xfrm>
          <a:off x="2362200" y="1524000"/>
          <a:ext cx="763588" cy="401638"/>
        </p:xfrm>
        <a:graphic>
          <a:graphicData uri="http://schemas.openxmlformats.org/presentationml/2006/ole">
            <p:oleObj spid="_x0000_s2051" name="Equation" r:id="rId4" imgW="457200" imgH="241200" progId="Equation.DSMT4">
              <p:embed/>
            </p:oleObj>
          </a:graphicData>
        </a:graphic>
      </p:graphicFrame>
      <p:graphicFrame>
        <p:nvGraphicFramePr>
          <p:cNvPr id="2052" name="Object 11"/>
          <p:cNvGraphicFramePr>
            <a:graphicFrameLocks noChangeAspect="1"/>
          </p:cNvGraphicFramePr>
          <p:nvPr/>
        </p:nvGraphicFramePr>
        <p:xfrm>
          <a:off x="6096000" y="3276600"/>
          <a:ext cx="1014413" cy="723900"/>
        </p:xfrm>
        <a:graphic>
          <a:graphicData uri="http://schemas.openxmlformats.org/presentationml/2006/ole">
            <p:oleObj spid="_x0000_s2052" name="Equation" r:id="rId5" imgW="596900" imgH="431800" progId="Equation.3">
              <p:embed/>
            </p:oleObj>
          </a:graphicData>
        </a:graphic>
      </p:graphicFrame>
      <p:sp>
        <p:nvSpPr>
          <p:cNvPr id="2057" name="Rectangle 1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Control 1: Q-Axis Current Control</a:t>
            </a:r>
          </a:p>
        </p:txBody>
      </p:sp>
      <p:graphicFrame>
        <p:nvGraphicFramePr>
          <p:cNvPr id="2053" name="Object 13"/>
          <p:cNvGraphicFramePr>
            <a:graphicFrameLocks noChangeAspect="1"/>
          </p:cNvGraphicFramePr>
          <p:nvPr/>
        </p:nvGraphicFramePr>
        <p:xfrm>
          <a:off x="2362200" y="1981200"/>
          <a:ext cx="1460500" cy="762000"/>
        </p:xfrm>
        <a:graphic>
          <a:graphicData uri="http://schemas.openxmlformats.org/presentationml/2006/ole">
            <p:oleObj spid="_x0000_s2053" name="Equation" r:id="rId6" imgW="876240" imgH="4572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953965B-DFD9-4D5E-AB6E-819E6D284845}" type="slidenum">
              <a:rPr lang="en-US"/>
              <a:pPr/>
              <a:t>9</a:t>
            </a:fld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sz="3200" dirty="0" smtClean="0"/>
              <a:t>Q-Axis Current Control Calculation Example</a:t>
            </a:r>
          </a:p>
        </p:txBody>
      </p:sp>
      <p:pic>
        <p:nvPicPr>
          <p:cNvPr id="5120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990600"/>
            <a:ext cx="4810125" cy="545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2675</TotalTime>
  <Words>360</Words>
  <Application>Microsoft Office PowerPoint</Application>
  <PresentationFormat>On-screen Show (4:3)</PresentationFormat>
  <Paragraphs>82</Paragraphs>
  <Slides>18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Default Design</vt:lpstr>
      <vt:lpstr>Equation</vt:lpstr>
      <vt:lpstr>ECE 802, Electric Motor Control  Permanent-Magnet Ac Drives Field Weakening Control</vt:lpstr>
      <vt:lpstr>Permanent-Magnet Ac Machine Field Weakening Control (Section 14.10)</vt:lpstr>
      <vt:lpstr>Permanent-Magnet Ac Drive System</vt:lpstr>
      <vt:lpstr>Steady-State "Commanded" Voltages</vt:lpstr>
      <vt:lpstr>Voltage Limit</vt:lpstr>
      <vt:lpstr>Voltage Limit Ellipse</vt:lpstr>
      <vt:lpstr>Field Weakening Control</vt:lpstr>
      <vt:lpstr>Control 1: Q-Axis Current Control</vt:lpstr>
      <vt:lpstr>Q-Axis Current Control Calculation Example</vt:lpstr>
      <vt:lpstr>Q-Axis Control Simulated and Measured Results</vt:lpstr>
      <vt:lpstr>Control 2: Synchronous PI Regulator</vt:lpstr>
      <vt:lpstr>PI Regulator Speed Limitation</vt:lpstr>
      <vt:lpstr>PI Regulator Calculation Example</vt:lpstr>
      <vt:lpstr>PI Regulator Control Simulated and Measured Results</vt:lpstr>
      <vt:lpstr>Control 3: Field Weakening (Approximate)</vt:lpstr>
      <vt:lpstr>Field Weakening Approximation</vt:lpstr>
      <vt:lpstr>Field Weakening Control Simulated and Measured Results</vt:lpstr>
      <vt:lpstr>Average Torque Versus Speed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497</cp:revision>
  <cp:lastPrinted>1601-01-01T00:00:00Z</cp:lastPrinted>
  <dcterms:created xsi:type="dcterms:W3CDTF">1601-01-01T00:00:00Z</dcterms:created>
  <dcterms:modified xsi:type="dcterms:W3CDTF">2013-10-22T14:03:50Z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